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B249019-243F-4B70-91D8-4DECD89AB35F}"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E6599-1F26-4FAC-9E74-4CEA619D77C2}"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249019-243F-4B70-91D8-4DECD89AB35F}"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E6599-1F26-4FAC-9E74-4CEA619D77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249019-243F-4B70-91D8-4DECD89AB35F}" type="datetimeFigureOut">
              <a:rPr lang="en-US" smtClean="0"/>
              <a:t>4/22/2020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16E6599-1F26-4FAC-9E74-4CEA619D77C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249019-243F-4B70-91D8-4DECD89AB35F}"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E6599-1F26-4FAC-9E74-4CEA619D77C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249019-243F-4B70-91D8-4DECD89AB35F}"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E6599-1F26-4FAC-9E74-4CEA619D77C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249019-243F-4B70-91D8-4DECD89AB35F}"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E6599-1F26-4FAC-9E74-4CEA619D77C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B249019-243F-4B70-91D8-4DECD89AB35F}" type="datetimeFigureOut">
              <a:rPr lang="en-US" smtClean="0"/>
              <a:t>4/22/2020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6E6599-1F26-4FAC-9E74-4CEA619D77C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249019-243F-4B70-91D8-4DECD89AB35F}" type="datetimeFigureOut">
              <a:rPr lang="en-US" smtClean="0"/>
              <a:t>4/22/2020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6E6599-1F26-4FAC-9E74-4CEA619D77C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249019-243F-4B70-91D8-4DECD89AB35F}" type="datetimeFigureOut">
              <a:rPr lang="en-US" smtClean="0"/>
              <a:t>4/22/2020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6E6599-1F26-4FAC-9E74-4CEA619D77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249019-243F-4B70-91D8-4DECD89AB35F}"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E6599-1F26-4FAC-9E74-4CEA619D77C2}"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B249019-243F-4B70-91D8-4DECD89AB35F}" type="datetimeFigureOut">
              <a:rPr lang="en-US" smtClean="0"/>
              <a:t>4/22/2020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16E6599-1F26-4FAC-9E74-4CEA619D77C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B249019-243F-4B70-91D8-4DECD89AB35F}" type="datetimeFigureOut">
              <a:rPr lang="en-US" smtClean="0"/>
              <a:t>4/22/2020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16E6599-1F26-4FAC-9E74-4CEA619D77C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Inventory control system</a:t>
            </a:r>
            <a:endParaRPr lang="en-US" dirty="0"/>
          </a:p>
        </p:txBody>
      </p:sp>
      <p:sp>
        <p:nvSpPr>
          <p:cNvPr id="3" name="Subtitle 2"/>
          <p:cNvSpPr>
            <a:spLocks noGrp="1"/>
          </p:cNvSpPr>
          <p:nvPr>
            <p:ph type="subTitle" idx="1"/>
          </p:nvPr>
        </p:nvSpPr>
        <p:spPr/>
        <p:txBody>
          <a:bodyPr/>
          <a:lstStyle/>
          <a:p>
            <a:r>
              <a:rPr lang="en-US" dirty="0" smtClean="0"/>
              <a:t>Chapter 7</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Inventory Levels</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 </a:t>
            </a:r>
            <a:r>
              <a:rPr lang="en-US" dirty="0" smtClean="0"/>
              <a:t>Is the inventory correct for the market being served?</a:t>
            </a:r>
          </a:p>
          <a:p>
            <a:r>
              <a:rPr lang="en-US" dirty="0" smtClean="0"/>
              <a:t> </a:t>
            </a:r>
            <a:r>
              <a:rPr lang="en-US" dirty="0" smtClean="0"/>
              <a:t>Does the inventory have the proper turnover?</a:t>
            </a:r>
          </a:p>
          <a:p>
            <a:r>
              <a:rPr lang="en-US" dirty="0" smtClean="0"/>
              <a:t> </a:t>
            </a:r>
            <a:r>
              <a:rPr lang="en-US" dirty="0" smtClean="0"/>
              <a:t>What is the ideal inventory for a typical retailer or wholesaler in this business</a:t>
            </a:r>
            <a:r>
              <a:rPr lang="en-US" dirty="0" smtClean="0"/>
              <a:t>?</a:t>
            </a:r>
          </a:p>
          <a:p>
            <a:endParaRPr lang="en-US" dirty="0" smtClean="0"/>
          </a:p>
          <a:p>
            <a:r>
              <a:rPr lang="en-US" dirty="0" smtClean="0"/>
              <a:t>To answer the last question first, the ideal inventory is the inventory that does not </a:t>
            </a:r>
            <a:r>
              <a:rPr lang="en-US" dirty="0" smtClean="0"/>
              <a:t>lose profitable </a:t>
            </a:r>
            <a:r>
              <a:rPr lang="en-US" dirty="0" smtClean="0"/>
              <a:t>sales and can still justify the investment in each part of its whole.</a:t>
            </a:r>
          </a:p>
          <a:p>
            <a:pPr>
              <a:buNone/>
            </a:pP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Inventory Levels</a:t>
            </a:r>
            <a:endParaRPr lang="en-US" b="0" dirty="0"/>
          </a:p>
        </p:txBody>
      </p:sp>
      <p:sp>
        <p:nvSpPr>
          <p:cNvPr id="3" name="Content Placeholder 2"/>
          <p:cNvSpPr>
            <a:spLocks noGrp="1"/>
          </p:cNvSpPr>
          <p:nvPr>
            <p:ph idx="1"/>
          </p:nvPr>
        </p:nvSpPr>
        <p:spPr/>
        <p:txBody>
          <a:bodyPr>
            <a:normAutofit fontScale="77500" lnSpcReduction="20000"/>
          </a:bodyPr>
          <a:lstStyle/>
          <a:p>
            <a:r>
              <a:rPr lang="en-US" dirty="0" smtClean="0"/>
              <a:t>An inventory that is not compatible with the firm’s market will lose profitable sales</a:t>
            </a:r>
            <a:r>
              <a:rPr lang="en-US" dirty="0" smtClean="0"/>
              <a:t>.</a:t>
            </a:r>
          </a:p>
          <a:p>
            <a:endParaRPr lang="en-US" dirty="0" smtClean="0"/>
          </a:p>
          <a:p>
            <a:r>
              <a:rPr lang="en-US" dirty="0" smtClean="0"/>
              <a:t>Customers who cannot find the items they desire in one store or from one supplier are forced </a:t>
            </a:r>
            <a:r>
              <a:rPr lang="en-US" dirty="0" smtClean="0"/>
              <a:t>to go </a:t>
            </a:r>
            <a:r>
              <a:rPr lang="en-US" dirty="0" smtClean="0"/>
              <a:t>to a competitor. </a:t>
            </a:r>
            <a:endParaRPr lang="en-US" dirty="0" smtClean="0"/>
          </a:p>
          <a:p>
            <a:endParaRPr lang="en-US" dirty="0" smtClean="0"/>
          </a:p>
          <a:p>
            <a:r>
              <a:rPr lang="en-US" dirty="0" smtClean="0"/>
              <a:t>Customer </a:t>
            </a:r>
            <a:r>
              <a:rPr lang="en-US" dirty="0" smtClean="0"/>
              <a:t>will be especially irritated if the item out of stock is one they </a:t>
            </a:r>
            <a:r>
              <a:rPr lang="en-US" dirty="0" smtClean="0"/>
              <a:t>would normally </a:t>
            </a:r>
            <a:r>
              <a:rPr lang="en-US" dirty="0" smtClean="0"/>
              <a:t>expect to find from such a supplier</a:t>
            </a:r>
            <a:r>
              <a:rPr lang="en-US" dirty="0" smtClean="0"/>
              <a:t>.</a:t>
            </a:r>
          </a:p>
          <a:p>
            <a:endParaRPr lang="en-US" dirty="0" smtClean="0"/>
          </a:p>
          <a:p>
            <a:r>
              <a:rPr lang="en-US" dirty="0" smtClean="0"/>
              <a:t> </a:t>
            </a:r>
            <a:r>
              <a:rPr lang="en-US" dirty="0" smtClean="0"/>
              <a:t>Repeated experiences of this type will </a:t>
            </a:r>
            <a:r>
              <a:rPr lang="en-US" dirty="0" smtClean="0"/>
              <a:t>motivate customers </a:t>
            </a:r>
            <a:r>
              <a:rPr lang="en-US" dirty="0" smtClean="0"/>
              <a:t>to become regular customers of competitors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4</a:t>
            </a:r>
            <a:r>
              <a:rPr lang="en-US" dirty="0" smtClean="0"/>
              <a:t>:</a:t>
            </a:r>
            <a:br>
              <a:rPr lang="en-US" dirty="0" smtClean="0"/>
            </a:br>
            <a:r>
              <a:rPr lang="en-US" dirty="0" smtClean="0"/>
              <a:t> </a:t>
            </a:r>
            <a:r>
              <a:rPr lang="en-US" dirty="0" smtClean="0"/>
              <a:t>Review </a:t>
            </a:r>
            <a:r>
              <a:rPr lang="en-US" dirty="0" smtClean="0"/>
              <a:t>Stocks</a:t>
            </a:r>
            <a:endParaRPr lang="en-US" dirty="0"/>
          </a:p>
        </p:txBody>
      </p:sp>
      <p:sp>
        <p:nvSpPr>
          <p:cNvPr id="3" name="Content Placeholder 2"/>
          <p:cNvSpPr>
            <a:spLocks noGrp="1"/>
          </p:cNvSpPr>
          <p:nvPr>
            <p:ph idx="1"/>
          </p:nvPr>
        </p:nvSpPr>
        <p:spPr/>
        <p:txBody>
          <a:bodyPr>
            <a:normAutofit/>
          </a:bodyPr>
          <a:lstStyle/>
          <a:p>
            <a:r>
              <a:rPr lang="en-US" dirty="0" smtClean="0"/>
              <a:t>Items </a:t>
            </a:r>
            <a:r>
              <a:rPr lang="en-US" dirty="0" smtClean="0"/>
              <a:t>sitting on the shelf as obsolete inventory are simply dead capital. </a:t>
            </a:r>
            <a:r>
              <a:rPr lang="en-US" dirty="0" smtClean="0"/>
              <a:t>Keeping inventory </a:t>
            </a:r>
            <a:r>
              <a:rPr lang="en-US" dirty="0" smtClean="0"/>
              <a:t>up to date and devoid of obsolete merchandise </a:t>
            </a:r>
            <a:r>
              <a:rPr lang="en-US" dirty="0" smtClean="0"/>
              <a:t>is another </a:t>
            </a:r>
            <a:r>
              <a:rPr lang="en-US" dirty="0" smtClean="0"/>
              <a:t>critical aspect of </a:t>
            </a:r>
            <a:r>
              <a:rPr lang="en-US" dirty="0" smtClean="0"/>
              <a:t>good inventory control.</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is particularly important with style merchandise, but it is important with any merchandise that is turning at a lower rate than the average stock turns for that particular business. </a:t>
            </a:r>
          </a:p>
          <a:p>
            <a:r>
              <a:rPr lang="en-US" dirty="0" smtClean="0"/>
              <a:t>One of the important principles newer sellers frequently find difficult is the need to mark down merchandise that is not moving well.</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Markups are usually highest when a new style first comes out. As the style </a:t>
            </a:r>
            <a:r>
              <a:rPr lang="en-US" dirty="0" smtClean="0"/>
              <a:t>fades, efficient </a:t>
            </a:r>
            <a:r>
              <a:rPr lang="en-US" dirty="0" smtClean="0"/>
              <a:t>sellers gradually begin to mark it down to avoid being stuck with large inventories, </a:t>
            </a:r>
            <a:r>
              <a:rPr lang="en-US" dirty="0" smtClean="0"/>
              <a:t>thus keeping </a:t>
            </a:r>
            <a:r>
              <a:rPr lang="en-US" dirty="0" smtClean="0"/>
              <a:t>inventory capital </a:t>
            </a:r>
            <a:r>
              <a:rPr lang="en-US" dirty="0" smtClean="0"/>
              <a:t>working. They </a:t>
            </a:r>
            <a:r>
              <a:rPr lang="en-US" dirty="0" smtClean="0"/>
              <a:t>will begin </a:t>
            </a:r>
            <a:r>
              <a:rPr lang="en-US" dirty="0" smtClean="0"/>
              <a:t>to</a:t>
            </a:r>
          </a:p>
          <a:p>
            <a:endParaRPr lang="en-US" dirty="0" smtClean="0"/>
          </a:p>
          <a:p>
            <a:r>
              <a:rPr lang="en-US" dirty="0" smtClean="0"/>
              <a:t> </a:t>
            </a:r>
            <a:r>
              <a:rPr lang="en-US" b="1" dirty="0" smtClean="0"/>
              <a:t>mark down their </a:t>
            </a:r>
            <a:r>
              <a:rPr lang="en-US" b="1" dirty="0" smtClean="0"/>
              <a:t>inventory</a:t>
            </a:r>
            <a:endParaRPr lang="en-US" dirty="0" smtClean="0"/>
          </a:p>
          <a:p>
            <a:r>
              <a:rPr lang="en-US" dirty="0" smtClean="0"/>
              <a:t> </a:t>
            </a:r>
            <a:r>
              <a:rPr lang="en-US" dirty="0" smtClean="0"/>
              <a:t>take less </a:t>
            </a:r>
            <a:r>
              <a:rPr lang="en-US" dirty="0" smtClean="0"/>
              <a:t>gross margin</a:t>
            </a:r>
          </a:p>
          <a:p>
            <a:r>
              <a:rPr lang="en-US" dirty="0" smtClean="0"/>
              <a:t> return </a:t>
            </a:r>
            <a:r>
              <a:rPr lang="en-US" dirty="0" smtClean="0"/>
              <a:t>the funds to working </a:t>
            </a:r>
            <a:r>
              <a:rPr lang="en-US" dirty="0" smtClean="0"/>
              <a:t>capital</a:t>
            </a:r>
          </a:p>
          <a:p>
            <a:r>
              <a:rPr lang="en-US" dirty="0" smtClean="0"/>
              <a:t> rather than have their investment stand on the shelves as </a:t>
            </a:r>
            <a:r>
              <a:rPr lang="en-US" b="1" dirty="0" smtClean="0"/>
              <a:t>obsolete merchandise. </a:t>
            </a:r>
          </a:p>
          <a:p>
            <a:endParaRPr lang="en-US" dirty="0" smtClean="0"/>
          </a:p>
          <a:p>
            <a:endParaRPr lang="en-US" dirty="0" smtClean="0"/>
          </a:p>
          <a:p>
            <a:endParaRPr lang="en-US"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en-US" dirty="0" smtClean="0"/>
              <a:t>Markdowns are an important part of </a:t>
            </a:r>
            <a:r>
              <a:rPr lang="en-US" dirty="0" smtClean="0"/>
              <a:t>the working </a:t>
            </a:r>
            <a:r>
              <a:rPr lang="en-US" dirty="0" smtClean="0"/>
              <a:t>capital cycle</a:t>
            </a:r>
            <a:r>
              <a:rPr lang="en-US" dirty="0" smtClean="0"/>
              <a:t>.</a:t>
            </a:r>
          </a:p>
          <a:p>
            <a:pPr>
              <a:buNone/>
            </a:pPr>
            <a:endParaRPr lang="en-US" dirty="0" smtClean="0"/>
          </a:p>
          <a:p>
            <a:pPr>
              <a:buNone/>
            </a:pPr>
            <a:r>
              <a:rPr lang="en-US" dirty="0" smtClean="0"/>
              <a:t>Margins on </a:t>
            </a:r>
            <a:r>
              <a:rPr lang="en-US" dirty="0" smtClean="0"/>
              <a:t>markdown sales are </a:t>
            </a:r>
            <a:r>
              <a:rPr lang="en-US" dirty="0" smtClean="0"/>
              <a:t>lower, turning </a:t>
            </a:r>
            <a:r>
              <a:rPr lang="en-US" dirty="0" smtClean="0"/>
              <a:t>these items into cash allows </a:t>
            </a:r>
            <a:endParaRPr lang="en-US" dirty="0" smtClean="0"/>
          </a:p>
          <a:p>
            <a:pPr algn="ctr"/>
            <a:r>
              <a:rPr lang="en-US" b="1" dirty="0" smtClean="0"/>
              <a:t>To purchase </a:t>
            </a:r>
            <a:r>
              <a:rPr lang="en-US" b="1" dirty="0" smtClean="0"/>
              <a:t>current goods </a:t>
            </a:r>
            <a:endParaRPr lang="en-US" b="1" dirty="0" smtClean="0"/>
          </a:p>
          <a:p>
            <a:pPr algn="ctr"/>
            <a:r>
              <a:rPr lang="en-US" b="1" dirty="0" smtClean="0"/>
              <a:t>Where companies can </a:t>
            </a:r>
            <a:r>
              <a:rPr lang="en-US" b="1" dirty="0" smtClean="0"/>
              <a:t>make </a:t>
            </a:r>
            <a:r>
              <a:rPr lang="en-US" b="1" dirty="0" smtClean="0"/>
              <a:t>the desired margin</a:t>
            </a: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Keeping an inventory fresh and up to date requires constant attention by any organization, large or small. </a:t>
            </a:r>
            <a:endParaRPr lang="en-US" dirty="0" smtClean="0"/>
          </a:p>
          <a:p>
            <a:r>
              <a:rPr lang="en-US" b="1" dirty="0" smtClean="0"/>
              <a:t>Style </a:t>
            </a:r>
            <a:r>
              <a:rPr lang="en-US" b="1" dirty="0" smtClean="0"/>
              <a:t>merchandise </a:t>
            </a:r>
            <a:r>
              <a:rPr lang="en-US" dirty="0" smtClean="0"/>
              <a:t>should be disposed of before the style fades. </a:t>
            </a:r>
            <a:endParaRPr lang="en-US" dirty="0" smtClean="0"/>
          </a:p>
          <a:p>
            <a:r>
              <a:rPr lang="en-US" b="1" dirty="0" smtClean="0"/>
              <a:t>Fad </a:t>
            </a:r>
            <a:r>
              <a:rPr lang="en-US" b="1" dirty="0" smtClean="0"/>
              <a:t>merchandise </a:t>
            </a:r>
            <a:r>
              <a:rPr lang="en-US" dirty="0" smtClean="0"/>
              <a:t>must have its inventory levels kept in line with the passing fancy</a:t>
            </a:r>
            <a:r>
              <a:rPr lang="en-US" dirty="0" smtClean="0"/>
              <a:t>.</a:t>
            </a:r>
          </a:p>
          <a:p>
            <a:r>
              <a:rPr lang="en-US" dirty="0" smtClean="0"/>
              <a:t> </a:t>
            </a:r>
            <a:r>
              <a:rPr lang="en-US" b="1" dirty="0" smtClean="0"/>
              <a:t>Obsolete merchandise </a:t>
            </a:r>
            <a:r>
              <a:rPr lang="en-US" dirty="0" smtClean="0"/>
              <a:t>usually must be sold at less than normal markup or even as loss leaders where it is priced more competitively. </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Loss leader pricing strategies can also serve to attract more‘ consumer traffic for the business </a:t>
            </a:r>
            <a:endParaRPr lang="en-US" dirty="0" smtClean="0"/>
          </a:p>
          <a:p>
            <a:r>
              <a:rPr lang="en-US" dirty="0" smtClean="0"/>
              <a:t>Thus creating </a:t>
            </a:r>
            <a:r>
              <a:rPr lang="en-US" dirty="0" smtClean="0"/>
              <a:t>opportunities to sell other merchandise as well as well as the obsolete items. </a:t>
            </a:r>
            <a:endParaRPr lang="en-US" dirty="0" smtClean="0"/>
          </a:p>
          <a:p>
            <a:r>
              <a:rPr lang="en-US" dirty="0" smtClean="0"/>
              <a:t>Technologically </a:t>
            </a:r>
            <a:r>
              <a:rPr lang="en-US" dirty="0" smtClean="0"/>
              <a:t>obsolete merchandise should normally be removed from inventory at any cost.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5: </a:t>
            </a:r>
            <a:r>
              <a:rPr lang="en-US" dirty="0" smtClean="0"/>
              <a:t/>
            </a:r>
            <a:br>
              <a:rPr lang="en-US" dirty="0" smtClean="0"/>
            </a:br>
            <a:r>
              <a:rPr lang="en-US" dirty="0" smtClean="0"/>
              <a:t>Follow-up </a:t>
            </a:r>
            <a:r>
              <a:rPr lang="en-US" dirty="0" smtClean="0"/>
              <a:t>and Control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Periodic </a:t>
            </a:r>
            <a:r>
              <a:rPr lang="en-US" dirty="0" smtClean="0"/>
              <a:t>reviews of the inventory to detect slow-moving or obsolete stock and to identify fast sellers are essential for proper inventory management. </a:t>
            </a:r>
            <a:endParaRPr lang="en-US" dirty="0" smtClean="0"/>
          </a:p>
          <a:p>
            <a:r>
              <a:rPr lang="en-US" dirty="0" smtClean="0"/>
              <a:t>Taking </a:t>
            </a:r>
            <a:r>
              <a:rPr lang="en-US" dirty="0" smtClean="0"/>
              <a:t>regular and periodic inventories must be more than just totaling the costs. </a:t>
            </a:r>
            <a:r>
              <a:rPr lang="en-US" dirty="0" smtClean="0"/>
              <a:t>Any </a:t>
            </a:r>
            <a:r>
              <a:rPr lang="en-US" dirty="0" smtClean="0"/>
              <a:t>clerk can do the work of recording an inventory</a:t>
            </a:r>
            <a:r>
              <a:rPr lang="en-US" dirty="0" smtClean="0"/>
              <a:t>.</a:t>
            </a:r>
          </a:p>
          <a:p>
            <a:r>
              <a:rPr lang="en-US" dirty="0" smtClean="0"/>
              <a:t> </a:t>
            </a:r>
            <a:r>
              <a:rPr lang="en-US" dirty="0" smtClean="0"/>
              <a:t>However, it is the responsibility of key management to study the figures and review the items themselves in order to make correct decisions about the disposal, replacement, or discontinuance of different segments of the inventory base.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Inventory quantities must be organized and measured carefully. </a:t>
            </a:r>
            <a:endParaRPr lang="en-US" dirty="0" smtClean="0"/>
          </a:p>
          <a:p>
            <a:r>
              <a:rPr lang="en-US" dirty="0" smtClean="0"/>
              <a:t>Minimum </a:t>
            </a:r>
            <a:r>
              <a:rPr lang="en-US" dirty="0" smtClean="0"/>
              <a:t>stocks must be assured to prevent stock-outs or the lack of product</a:t>
            </a:r>
            <a:r>
              <a:rPr lang="en-US" dirty="0" smtClean="0"/>
              <a:t>.</a:t>
            </a:r>
          </a:p>
          <a:p>
            <a:r>
              <a:rPr lang="en-US" dirty="0" smtClean="0"/>
              <a:t> </a:t>
            </a:r>
            <a:r>
              <a:rPr lang="en-US" dirty="0" smtClean="0"/>
              <a:t>At the same time, they must be balanced against excessive inventory because of carrying costs </a:t>
            </a:r>
            <a:r>
              <a:rPr lang="en-US" dirty="0" smtClean="0"/>
              <a:t>.</a:t>
            </a:r>
          </a:p>
          <a:p>
            <a:r>
              <a:rPr lang="en-US" dirty="0" smtClean="0"/>
              <a:t>Caution and periodic review of reorder points and quantities are a must</a:t>
            </a:r>
            <a:r>
              <a:rPr lang="en-US" dirty="0" smtClean="0"/>
              <a:t>.</a:t>
            </a:r>
          </a:p>
          <a:p>
            <a:r>
              <a:rPr lang="en-US" dirty="0" smtClean="0"/>
              <a:t> </a:t>
            </a:r>
            <a:r>
              <a:rPr lang="en-US" dirty="0" smtClean="0"/>
              <a:t>Individual market size of some products can change suddenly and corrections should be made.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step inventory control system</a:t>
            </a:r>
            <a:endParaRPr lang="en-US" dirty="0"/>
          </a:p>
        </p:txBody>
      </p:sp>
      <p:sp>
        <p:nvSpPr>
          <p:cNvPr id="3" name="Content Placeholder 2"/>
          <p:cNvSpPr>
            <a:spLocks noGrp="1"/>
          </p:cNvSpPr>
          <p:nvPr>
            <p:ph idx="1"/>
          </p:nvPr>
        </p:nvSpPr>
        <p:spPr/>
        <p:txBody>
          <a:bodyPr>
            <a:normAutofit/>
          </a:bodyPr>
          <a:lstStyle/>
          <a:p>
            <a:r>
              <a:rPr lang="en-US" dirty="0" smtClean="0"/>
              <a:t>Step-1: Inventory Planning</a:t>
            </a:r>
          </a:p>
          <a:p>
            <a:r>
              <a:rPr lang="en-US" dirty="0" smtClean="0"/>
              <a:t>Step-2: Establish </a:t>
            </a:r>
            <a:r>
              <a:rPr lang="en-US" dirty="0" smtClean="0"/>
              <a:t>Order </a:t>
            </a:r>
            <a:r>
              <a:rPr lang="en-US" dirty="0" smtClean="0"/>
              <a:t>Cycles</a:t>
            </a:r>
          </a:p>
          <a:p>
            <a:r>
              <a:rPr lang="en-US" dirty="0" smtClean="0"/>
              <a:t>Step-3: Balance </a:t>
            </a:r>
            <a:r>
              <a:rPr lang="en-US" dirty="0" smtClean="0"/>
              <a:t>Inventory </a:t>
            </a:r>
            <a:r>
              <a:rPr lang="en-US" dirty="0" smtClean="0"/>
              <a:t>Levels</a:t>
            </a:r>
          </a:p>
          <a:p>
            <a:r>
              <a:rPr lang="en-US" dirty="0" smtClean="0"/>
              <a:t>Step-4:Review Stocks</a:t>
            </a:r>
          </a:p>
          <a:p>
            <a:r>
              <a:rPr lang="en-US" dirty="0" smtClean="0"/>
              <a:t>Step-5: Follow-up </a:t>
            </a:r>
            <a:r>
              <a:rPr lang="en-US" dirty="0" smtClean="0"/>
              <a:t>and </a:t>
            </a:r>
            <a:r>
              <a:rPr lang="en-US" dirty="0" smtClean="0"/>
              <a:t>Control</a:t>
            </a:r>
          </a:p>
          <a:p>
            <a:pPr>
              <a:buNone/>
            </a:pPr>
            <a:r>
              <a:rPr lang="en-US" dirty="0" smtClean="0"/>
              <a:t>This system will allow to think</a:t>
            </a:r>
            <a:r>
              <a:rPr lang="en-US" b="1" dirty="0" smtClean="0"/>
              <a:t> </a:t>
            </a:r>
            <a:r>
              <a:rPr lang="en-US" dirty="0" smtClean="0"/>
              <a:t>systematically thorough the process and </a:t>
            </a:r>
            <a:r>
              <a:rPr lang="en-US" dirty="0" smtClean="0"/>
              <a:t>assist the </a:t>
            </a:r>
            <a:r>
              <a:rPr lang="en-US" dirty="0" smtClean="0"/>
              <a:t>business to make the most efficient use</a:t>
            </a:r>
            <a:r>
              <a:rPr lang="en-US" b="1" dirty="0" smtClean="0"/>
              <a:t> </a:t>
            </a:r>
            <a:r>
              <a:rPr lang="en-US" dirty="0" smtClean="0"/>
              <a:t>possible of the resources represented.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1:</a:t>
            </a:r>
            <a:br>
              <a:rPr lang="en-US" dirty="0" smtClean="0"/>
            </a:br>
            <a:r>
              <a:rPr lang="en-US" dirty="0" smtClean="0"/>
              <a:t>Inventory </a:t>
            </a:r>
            <a:r>
              <a:rPr lang="en-US" dirty="0" smtClean="0"/>
              <a:t>Planning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Inventory </a:t>
            </a:r>
            <a:r>
              <a:rPr lang="en-US" dirty="0" smtClean="0"/>
              <a:t>control requires inventory planning</a:t>
            </a:r>
            <a:r>
              <a:rPr lang="en-US" dirty="0" smtClean="0"/>
              <a:t>.</a:t>
            </a:r>
          </a:p>
          <a:p>
            <a:endParaRPr lang="en-US" dirty="0" smtClean="0"/>
          </a:p>
          <a:p>
            <a:r>
              <a:rPr lang="en-US" dirty="0" smtClean="0"/>
              <a:t> </a:t>
            </a:r>
            <a:r>
              <a:rPr lang="en-US" dirty="0" smtClean="0"/>
              <a:t>Inventory refers to more than the goods on hand in the retail operation, service business, or manufacturing facility. </a:t>
            </a:r>
            <a:endParaRPr lang="en-US" dirty="0" smtClean="0"/>
          </a:p>
          <a:p>
            <a:r>
              <a:rPr lang="en-US" dirty="0" smtClean="0"/>
              <a:t>It </a:t>
            </a:r>
            <a:r>
              <a:rPr lang="en-US" dirty="0" smtClean="0"/>
              <a:t>also represents goods that must be in transit for arrival after the goods in the store or plant are sold or used</a:t>
            </a:r>
            <a:r>
              <a:rPr lang="en-US" dirty="0" smtClean="0"/>
              <a:t>.</a:t>
            </a:r>
          </a:p>
          <a:p>
            <a:r>
              <a:rPr lang="en-US" dirty="0" smtClean="0"/>
              <a:t> </a:t>
            </a:r>
            <a:r>
              <a:rPr lang="en-US" dirty="0" smtClean="0"/>
              <a:t>An ideal inventory control system would arrange for the arrival of new goods at the same moment the last item has been sold or used. </a:t>
            </a: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Inventory Planning</a:t>
            </a:r>
            <a:endParaRPr lang="en-US" dirty="0"/>
          </a:p>
        </p:txBody>
      </p:sp>
      <p:sp>
        <p:nvSpPr>
          <p:cNvPr id="3" name="Content Placeholder 2"/>
          <p:cNvSpPr>
            <a:spLocks noGrp="1"/>
          </p:cNvSpPr>
          <p:nvPr>
            <p:ph idx="1"/>
          </p:nvPr>
        </p:nvSpPr>
        <p:spPr/>
        <p:txBody>
          <a:bodyPr/>
          <a:lstStyle/>
          <a:p>
            <a:pPr>
              <a:buNone/>
            </a:pPr>
            <a:r>
              <a:rPr lang="en-US" dirty="0" smtClean="0"/>
              <a:t>The economic order quantity, or base orders, depends upon </a:t>
            </a:r>
            <a:endParaRPr lang="en-US" dirty="0" smtClean="0"/>
          </a:p>
          <a:p>
            <a:r>
              <a:rPr lang="en-US" dirty="0" smtClean="0"/>
              <a:t>The amount </a:t>
            </a:r>
            <a:r>
              <a:rPr lang="en-US" dirty="0" smtClean="0"/>
              <a:t>of cash (or credit) available to invest in </a:t>
            </a:r>
            <a:r>
              <a:rPr lang="en-US" dirty="0" smtClean="0"/>
              <a:t>inventories</a:t>
            </a:r>
          </a:p>
          <a:p>
            <a:r>
              <a:rPr lang="en-US" dirty="0" smtClean="0"/>
              <a:t>The number </a:t>
            </a:r>
            <a:r>
              <a:rPr lang="en-US" dirty="0" smtClean="0"/>
              <a:t>of units that qualify for a quantity discount from the </a:t>
            </a:r>
            <a:r>
              <a:rPr lang="en-US" dirty="0" smtClean="0"/>
              <a:t>manufacturer</a:t>
            </a:r>
          </a:p>
          <a:p>
            <a:r>
              <a:rPr lang="en-US" dirty="0" smtClean="0"/>
              <a:t>The amount </a:t>
            </a:r>
            <a:r>
              <a:rPr lang="en-US" dirty="0" smtClean="0"/>
              <a:t>of time goods spend in shipment.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2: </a:t>
            </a:r>
            <a:r>
              <a:rPr lang="en-US" dirty="0" smtClean="0"/>
              <a:t/>
            </a:r>
            <a:br>
              <a:rPr lang="en-US" dirty="0" smtClean="0"/>
            </a:br>
            <a:r>
              <a:rPr lang="en-US" dirty="0" smtClean="0"/>
              <a:t>Establish Order Cycles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a:t>
            </a:r>
            <a:r>
              <a:rPr lang="en-US" dirty="0" smtClean="0"/>
              <a:t>demand can be predicted for the product or if demand can be measured on a regular basis, regular ordering quantities can be setup that take into consideration the most economic relationships among the costs of preparing an order, the aggregate shipping costs, and the economic order cost. </a:t>
            </a:r>
            <a:endParaRPr lang="en-US" dirty="0" smtClean="0"/>
          </a:p>
          <a:p>
            <a:r>
              <a:rPr lang="en-US" dirty="0" smtClean="0"/>
              <a:t>When </a:t>
            </a:r>
            <a:r>
              <a:rPr lang="en-US" dirty="0" smtClean="0"/>
              <a:t>demand is regular, it is possible to program regular ordering levels so that stock-outs will be avoided and costs will be </a:t>
            </a:r>
            <a:r>
              <a:rPr lang="en-US" dirty="0" smtClean="0"/>
              <a:t>minimized</a:t>
            </a: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If </a:t>
            </a:r>
            <a:r>
              <a:rPr lang="en-US" dirty="0" smtClean="0"/>
              <a:t>it is known that every so many weeks or months a certain quantity of goods will be sold at a steady pace, then replacements should be scheduled to arrive with equal regularity. </a:t>
            </a:r>
            <a:endParaRPr lang="en-US" dirty="0" smtClean="0"/>
          </a:p>
          <a:p>
            <a:r>
              <a:rPr lang="en-US" dirty="0" smtClean="0"/>
              <a:t>Time </a:t>
            </a:r>
            <a:r>
              <a:rPr lang="en-US" dirty="0" smtClean="0"/>
              <a:t>should be spent developing a system tailored to the needs of each business. It is useful to focus on items whose costs justify such control, recognizing that in some cases control efforts may cost more the items worth. At the same time, it is also necessary to include low return items that are critical to the overall sales effort.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Seasonal Cycles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If the business experiences seasonal cycles, it is important to recognize the demands </a:t>
            </a:r>
            <a:r>
              <a:rPr lang="en-US" dirty="0" smtClean="0"/>
              <a:t>that will </a:t>
            </a:r>
            <a:r>
              <a:rPr lang="en-US" dirty="0" smtClean="0"/>
              <a:t>be placed on suppliers as well as other sellers</a:t>
            </a:r>
            <a:r>
              <a:rPr lang="en-US" dirty="0" smtClean="0"/>
              <a:t>.</a:t>
            </a:r>
          </a:p>
          <a:p>
            <a:endParaRPr lang="en-US" dirty="0" smtClean="0"/>
          </a:p>
          <a:p>
            <a:r>
              <a:rPr lang="en-US" dirty="0" smtClean="0"/>
              <a:t>A given firm must recognize that if it begins to run out of product in the middle of a </a:t>
            </a:r>
            <a:r>
              <a:rPr lang="en-US" dirty="0" smtClean="0"/>
              <a:t>busy season</a:t>
            </a:r>
            <a:r>
              <a:rPr lang="en-US" dirty="0" smtClean="0"/>
              <a:t>, other sellers are also beginning to run out and are looking for more goods. The </a:t>
            </a:r>
            <a:r>
              <a:rPr lang="en-US" dirty="0" smtClean="0"/>
              <a:t>problem is </a:t>
            </a:r>
            <a:r>
              <a:rPr lang="en-US" dirty="0" smtClean="0"/>
              <a:t>compounded in that the producer may have already switched over to next season’s </a:t>
            </a:r>
            <a:r>
              <a:rPr lang="en-US" dirty="0" smtClean="0"/>
              <a:t>production and </a:t>
            </a:r>
            <a:r>
              <a:rPr lang="en-US" dirty="0" smtClean="0"/>
              <a:t>so is not interested in (or probably even capable of) filling any further orders for the </a:t>
            </a:r>
            <a:r>
              <a:rPr lang="en-US" dirty="0" smtClean="0"/>
              <a:t>current  selling </a:t>
            </a:r>
            <a:r>
              <a:rPr lang="en-US" dirty="0" smtClean="0"/>
              <a:t>season</a:t>
            </a:r>
            <a:r>
              <a:rPr lang="en-US" dirty="0" smtClean="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 Production resources are likely to already be allocated to filling orders for the next selling </a:t>
            </a:r>
            <a:r>
              <a:rPr lang="en-US" dirty="0" smtClean="0"/>
              <a:t>season. Changes </a:t>
            </a:r>
            <a:r>
              <a:rPr lang="en-US" dirty="0" smtClean="0"/>
              <a:t>in this momentum would be extremely costly for both the </a:t>
            </a:r>
            <a:r>
              <a:rPr lang="en-US" dirty="0" smtClean="0"/>
              <a:t>supplier </a:t>
            </a:r>
            <a:r>
              <a:rPr lang="en-US" dirty="0" smtClean="0"/>
              <a:t>and the customer</a:t>
            </a:r>
            <a:r>
              <a:rPr lang="en-US" dirty="0" smtClean="0"/>
              <a:t>.</a:t>
            </a:r>
          </a:p>
          <a:p>
            <a:pPr>
              <a:buNone/>
            </a:pPr>
            <a:endParaRPr lang="en-US" dirty="0" smtClean="0"/>
          </a:p>
          <a:p>
            <a:r>
              <a:rPr lang="en-US" dirty="0" smtClean="0"/>
              <a:t>On the other hand, because suppliers have problems with inventory control, just as sellers  do, they may be interested in making deals to induce customers to purchase inventories offseason, </a:t>
            </a:r>
            <a:r>
              <a:rPr lang="en-US" dirty="0" smtClean="0"/>
              <a:t>usually </a:t>
            </a:r>
            <a:r>
              <a:rPr lang="en-US" dirty="0" smtClean="0"/>
              <a:t>at substantial savings. They want to shift the carrying costs </a:t>
            </a:r>
            <a:r>
              <a:rPr lang="en-US" dirty="0" smtClean="0"/>
              <a:t>of purchase </a:t>
            </a:r>
            <a:r>
              <a:rPr lang="en-US" dirty="0" smtClean="0"/>
              <a:t>and storage from the seller to the buyer. </a:t>
            </a:r>
            <a:endParaRPr lang="en-US" dirty="0" smtClean="0"/>
          </a:p>
          <a:p>
            <a:endParaRPr lang="en-US" dirty="0" smtClean="0"/>
          </a:p>
          <a:p>
            <a:r>
              <a:rPr lang="en-US" dirty="0" smtClean="0"/>
              <a:t>Thus</a:t>
            </a:r>
            <a:r>
              <a:rPr lang="en-US" dirty="0" smtClean="0"/>
              <a:t>, there are seasonal implications to inventory control as  well, both positive and negative. The point is that these seasonable implications must be built into the planning process in order to support an effective inventory management system</a:t>
            </a:r>
            <a:r>
              <a:rPr lang="en-US" dirty="0" smtClean="0"/>
              <a:t>.</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3</a:t>
            </a:r>
            <a:r>
              <a:rPr lang="en-US" dirty="0" smtClean="0"/>
              <a:t>:</a:t>
            </a:r>
            <a:br>
              <a:rPr lang="en-US" dirty="0" smtClean="0"/>
            </a:br>
            <a:r>
              <a:rPr lang="en-US" dirty="0" smtClean="0"/>
              <a:t> </a:t>
            </a:r>
            <a:r>
              <a:rPr lang="en-US" dirty="0" smtClean="0"/>
              <a:t>Balance Inventory </a:t>
            </a:r>
            <a:r>
              <a:rPr lang="en-US" dirty="0" smtClean="0"/>
              <a:t>Levels</a:t>
            </a:r>
            <a:endParaRPr lang="en-US" dirty="0"/>
          </a:p>
        </p:txBody>
      </p:sp>
      <p:sp>
        <p:nvSpPr>
          <p:cNvPr id="3" name="Content Placeholder 2"/>
          <p:cNvSpPr>
            <a:spLocks noGrp="1"/>
          </p:cNvSpPr>
          <p:nvPr>
            <p:ph idx="1"/>
          </p:nvPr>
        </p:nvSpPr>
        <p:spPr/>
        <p:txBody>
          <a:bodyPr>
            <a:normAutofit/>
          </a:bodyPr>
          <a:lstStyle/>
          <a:p>
            <a:r>
              <a:rPr lang="en-US" dirty="0" smtClean="0"/>
              <a:t>Efficient or inefficient management of merchandise inventory by a firm is a major </a:t>
            </a:r>
            <a:r>
              <a:rPr lang="en-US" dirty="0" smtClean="0"/>
              <a:t>factor between </a:t>
            </a:r>
            <a:r>
              <a:rPr lang="en-US" dirty="0" smtClean="0"/>
              <a:t>healthy profits and operating at a loss. There are both market-related and </a:t>
            </a:r>
            <a:r>
              <a:rPr lang="en-US" dirty="0" smtClean="0"/>
              <a:t>budget-related issues </a:t>
            </a:r>
            <a:r>
              <a:rPr lang="en-US" dirty="0" smtClean="0"/>
              <a:t>that must be dealt with in terms of coming up with an ideal inventory balance</a:t>
            </a:r>
            <a:r>
              <a:rPr lang="en-US" dirty="0" smtClean="0"/>
              <a:t>:</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TotalTime>
  <Words>1277</Words>
  <Application>Microsoft Office PowerPoint</Application>
  <PresentationFormat>On-screen Show (4:3)</PresentationFormat>
  <Paragraphs>84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Module</vt:lpstr>
      <vt:lpstr>Inventory control system</vt:lpstr>
      <vt:lpstr>5 step inventory control system</vt:lpstr>
      <vt:lpstr>STEP 1: Inventory Planning</vt:lpstr>
      <vt:lpstr>Inventory Planning</vt:lpstr>
      <vt:lpstr>STEP 2:  Establish Order Cycles</vt:lpstr>
      <vt:lpstr>Slide 6</vt:lpstr>
      <vt:lpstr>Seasonal Cycles</vt:lpstr>
      <vt:lpstr>Slide 8</vt:lpstr>
      <vt:lpstr>STEP 3:  Balance Inventory Levels</vt:lpstr>
      <vt:lpstr>Balance Inventory Levels</vt:lpstr>
      <vt:lpstr>Balance Inventory Levels</vt:lpstr>
      <vt:lpstr>STEP 4:  Review Stocks</vt:lpstr>
      <vt:lpstr>Slide 13</vt:lpstr>
      <vt:lpstr>Slide 14</vt:lpstr>
      <vt:lpstr>Slide 15</vt:lpstr>
      <vt:lpstr>Slide 16</vt:lpstr>
      <vt:lpstr>Slide 17</vt:lpstr>
      <vt:lpstr>STEP 5:  Follow-up and Control </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Noman Traders</dc:creator>
  <cp:lastModifiedBy>Noman Traders</cp:lastModifiedBy>
  <cp:revision>2</cp:revision>
  <dcterms:created xsi:type="dcterms:W3CDTF">2020-04-22T09:02:03Z</dcterms:created>
  <dcterms:modified xsi:type="dcterms:W3CDTF">2020-04-22T09:03:44Z</dcterms:modified>
</cp:coreProperties>
</file>